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eynep ALTAN" initials="ZA" lastIdx="1" clrIdx="0">
    <p:extLst>
      <p:ext uri="{19B8F6BF-5375-455C-9EA6-DF929625EA0E}">
        <p15:presenceInfo xmlns:p15="http://schemas.microsoft.com/office/powerpoint/2012/main" userId="Zeynep ALT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35" autoAdjust="0"/>
  </p:normalViewPr>
  <p:slideViewPr>
    <p:cSldViewPr snapToGrid="0">
      <p:cViewPr varScale="1">
        <p:scale>
          <a:sx n="82" d="100"/>
          <a:sy n="82" d="100"/>
        </p:scale>
        <p:origin x="72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2-26T11:15:04.352" idx="1">
    <p:pos x="7417" y="1065"/>
    <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EA7F8E-3B40-4B7A-91CB-1081211EF781}" type="datetimeFigureOut">
              <a:rPr lang="tr-TR" smtClean="0"/>
              <a:t>29.02.2024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8FA623-9C0D-40F0-972C-736815181691}" type="slidenum">
              <a:rPr lang="tr-TR" smtClean="0"/>
              <a:t>‹#›</a:t>
            </a:fld>
            <a:endParaRPr lang="tr-TR"/>
          </a:p>
        </p:txBody>
      </p:sp>
    </p:spTree>
    <p:extLst>
      <p:ext uri="{BB962C8B-B14F-4D97-AF65-F5344CB8AC3E}">
        <p14:creationId xmlns:p14="http://schemas.microsoft.com/office/powerpoint/2010/main" val="2996179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F6DAD798-5D2F-4F2D-9E4F-2BA06152ECE6}" type="datetimeFigureOut">
              <a:rPr lang="tr-TR" smtClean="0"/>
              <a:t>29.02.2024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F918D0E-ED47-4E7F-B247-1E38AD74A779}" type="slidenum">
              <a:rPr lang="tr-TR" smtClean="0"/>
              <a:t>‹#›</a:t>
            </a:fld>
            <a:endParaRPr lang="tr-TR"/>
          </a:p>
        </p:txBody>
      </p:sp>
    </p:spTree>
    <p:extLst>
      <p:ext uri="{BB962C8B-B14F-4D97-AF65-F5344CB8AC3E}">
        <p14:creationId xmlns:p14="http://schemas.microsoft.com/office/powerpoint/2010/main" val="1921411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6DAD798-5D2F-4F2D-9E4F-2BA06152ECE6}" type="datetimeFigureOut">
              <a:rPr lang="tr-TR" smtClean="0"/>
              <a:t>29.02.2024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F918D0E-ED47-4E7F-B247-1E38AD74A779}" type="slidenum">
              <a:rPr lang="tr-TR" smtClean="0"/>
              <a:t>‹#›</a:t>
            </a:fld>
            <a:endParaRPr lang="tr-TR"/>
          </a:p>
        </p:txBody>
      </p:sp>
    </p:spTree>
    <p:extLst>
      <p:ext uri="{BB962C8B-B14F-4D97-AF65-F5344CB8AC3E}">
        <p14:creationId xmlns:p14="http://schemas.microsoft.com/office/powerpoint/2010/main" val="165131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6DAD798-5D2F-4F2D-9E4F-2BA06152ECE6}" type="datetimeFigureOut">
              <a:rPr lang="tr-TR" smtClean="0"/>
              <a:t>29.02.2024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F918D0E-ED47-4E7F-B247-1E38AD74A779}" type="slidenum">
              <a:rPr lang="tr-TR" smtClean="0"/>
              <a:t>‹#›</a:t>
            </a:fld>
            <a:endParaRPr lang="tr-TR"/>
          </a:p>
        </p:txBody>
      </p:sp>
    </p:spTree>
    <p:extLst>
      <p:ext uri="{BB962C8B-B14F-4D97-AF65-F5344CB8AC3E}">
        <p14:creationId xmlns:p14="http://schemas.microsoft.com/office/powerpoint/2010/main" val="2933390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6DAD798-5D2F-4F2D-9E4F-2BA06152ECE6}" type="datetimeFigureOut">
              <a:rPr lang="tr-TR" smtClean="0"/>
              <a:t>29.02.2024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F918D0E-ED47-4E7F-B247-1E38AD74A779}" type="slidenum">
              <a:rPr lang="tr-TR" smtClean="0"/>
              <a:t>‹#›</a:t>
            </a:fld>
            <a:endParaRPr lang="tr-TR"/>
          </a:p>
        </p:txBody>
      </p:sp>
    </p:spTree>
    <p:extLst>
      <p:ext uri="{BB962C8B-B14F-4D97-AF65-F5344CB8AC3E}">
        <p14:creationId xmlns:p14="http://schemas.microsoft.com/office/powerpoint/2010/main" val="671571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F6DAD798-5D2F-4F2D-9E4F-2BA06152ECE6}" type="datetimeFigureOut">
              <a:rPr lang="tr-TR" smtClean="0"/>
              <a:t>29.02.2024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F918D0E-ED47-4E7F-B247-1E38AD74A779}" type="slidenum">
              <a:rPr lang="tr-TR" smtClean="0"/>
              <a:t>‹#›</a:t>
            </a:fld>
            <a:endParaRPr lang="tr-TR"/>
          </a:p>
        </p:txBody>
      </p:sp>
    </p:spTree>
    <p:extLst>
      <p:ext uri="{BB962C8B-B14F-4D97-AF65-F5344CB8AC3E}">
        <p14:creationId xmlns:p14="http://schemas.microsoft.com/office/powerpoint/2010/main" val="3083673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F6DAD798-5D2F-4F2D-9E4F-2BA06152ECE6}" type="datetimeFigureOut">
              <a:rPr lang="tr-TR" smtClean="0"/>
              <a:t>29.02.2024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F918D0E-ED47-4E7F-B247-1E38AD74A779}" type="slidenum">
              <a:rPr lang="tr-TR" smtClean="0"/>
              <a:t>‹#›</a:t>
            </a:fld>
            <a:endParaRPr lang="tr-TR"/>
          </a:p>
        </p:txBody>
      </p:sp>
    </p:spTree>
    <p:extLst>
      <p:ext uri="{BB962C8B-B14F-4D97-AF65-F5344CB8AC3E}">
        <p14:creationId xmlns:p14="http://schemas.microsoft.com/office/powerpoint/2010/main" val="3232562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F6DAD798-5D2F-4F2D-9E4F-2BA06152ECE6}" type="datetimeFigureOut">
              <a:rPr lang="tr-TR" smtClean="0"/>
              <a:t>29.02.2024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F918D0E-ED47-4E7F-B247-1E38AD74A779}" type="slidenum">
              <a:rPr lang="tr-TR" smtClean="0"/>
              <a:t>‹#›</a:t>
            </a:fld>
            <a:endParaRPr lang="tr-TR"/>
          </a:p>
        </p:txBody>
      </p:sp>
    </p:spTree>
    <p:extLst>
      <p:ext uri="{BB962C8B-B14F-4D97-AF65-F5344CB8AC3E}">
        <p14:creationId xmlns:p14="http://schemas.microsoft.com/office/powerpoint/2010/main" val="1983910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F6DAD798-5D2F-4F2D-9E4F-2BA06152ECE6}" type="datetimeFigureOut">
              <a:rPr lang="tr-TR" smtClean="0"/>
              <a:t>29.02.2024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F918D0E-ED47-4E7F-B247-1E38AD74A779}" type="slidenum">
              <a:rPr lang="tr-TR" smtClean="0"/>
              <a:t>‹#›</a:t>
            </a:fld>
            <a:endParaRPr lang="tr-TR"/>
          </a:p>
        </p:txBody>
      </p:sp>
    </p:spTree>
    <p:extLst>
      <p:ext uri="{BB962C8B-B14F-4D97-AF65-F5344CB8AC3E}">
        <p14:creationId xmlns:p14="http://schemas.microsoft.com/office/powerpoint/2010/main" val="368698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6DAD798-5D2F-4F2D-9E4F-2BA06152ECE6}" type="datetimeFigureOut">
              <a:rPr lang="tr-TR" smtClean="0"/>
              <a:t>29.02.2024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F918D0E-ED47-4E7F-B247-1E38AD74A779}" type="slidenum">
              <a:rPr lang="tr-TR" smtClean="0"/>
              <a:t>‹#›</a:t>
            </a:fld>
            <a:endParaRPr lang="tr-TR"/>
          </a:p>
        </p:txBody>
      </p:sp>
    </p:spTree>
    <p:extLst>
      <p:ext uri="{BB962C8B-B14F-4D97-AF65-F5344CB8AC3E}">
        <p14:creationId xmlns:p14="http://schemas.microsoft.com/office/powerpoint/2010/main" val="4135452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F6DAD798-5D2F-4F2D-9E4F-2BA06152ECE6}" type="datetimeFigureOut">
              <a:rPr lang="tr-TR" smtClean="0"/>
              <a:t>29.02.2024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F918D0E-ED47-4E7F-B247-1E38AD74A779}" type="slidenum">
              <a:rPr lang="tr-TR" smtClean="0"/>
              <a:t>‹#›</a:t>
            </a:fld>
            <a:endParaRPr lang="tr-TR"/>
          </a:p>
        </p:txBody>
      </p:sp>
    </p:spTree>
    <p:extLst>
      <p:ext uri="{BB962C8B-B14F-4D97-AF65-F5344CB8AC3E}">
        <p14:creationId xmlns:p14="http://schemas.microsoft.com/office/powerpoint/2010/main" val="2180800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F6DAD798-5D2F-4F2D-9E4F-2BA06152ECE6}" type="datetimeFigureOut">
              <a:rPr lang="tr-TR" smtClean="0"/>
              <a:t>29.02.2024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F918D0E-ED47-4E7F-B247-1E38AD74A779}" type="slidenum">
              <a:rPr lang="tr-TR" smtClean="0"/>
              <a:t>‹#›</a:t>
            </a:fld>
            <a:endParaRPr lang="tr-TR"/>
          </a:p>
        </p:txBody>
      </p:sp>
    </p:spTree>
    <p:extLst>
      <p:ext uri="{BB962C8B-B14F-4D97-AF65-F5344CB8AC3E}">
        <p14:creationId xmlns:p14="http://schemas.microsoft.com/office/powerpoint/2010/main" val="3451242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DAD798-5D2F-4F2D-9E4F-2BA06152ECE6}" type="datetimeFigureOut">
              <a:rPr lang="tr-TR" smtClean="0"/>
              <a:t>29.02.2024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918D0E-ED47-4E7F-B247-1E38AD74A779}" type="slidenum">
              <a:rPr lang="tr-TR" smtClean="0"/>
              <a:t>‹#›</a:t>
            </a:fld>
            <a:endParaRPr lang="tr-TR"/>
          </a:p>
        </p:txBody>
      </p:sp>
    </p:spTree>
    <p:extLst>
      <p:ext uri="{BB962C8B-B14F-4D97-AF65-F5344CB8AC3E}">
        <p14:creationId xmlns:p14="http://schemas.microsoft.com/office/powerpoint/2010/main" val="3229624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a:solidFill>
                  <a:srgbClr val="FF0000"/>
                </a:solidFill>
              </a:rPr>
              <a:t>Yazılım Testi ve Proje Yönetimi </a:t>
            </a:r>
          </a:p>
        </p:txBody>
      </p:sp>
      <p:sp>
        <p:nvSpPr>
          <p:cNvPr id="3" name="Alt Başlık 2"/>
          <p:cNvSpPr>
            <a:spLocks noGrp="1"/>
          </p:cNvSpPr>
          <p:nvPr>
            <p:ph type="subTitle" idx="1"/>
          </p:nvPr>
        </p:nvSpPr>
        <p:spPr>
          <a:xfrm>
            <a:off x="1791855" y="5606329"/>
            <a:ext cx="9144000" cy="1655762"/>
          </a:xfrm>
        </p:spPr>
        <p:txBody>
          <a:bodyPr/>
          <a:lstStyle/>
          <a:p>
            <a:r>
              <a:rPr lang="tr-TR" dirty="0" smtClean="0">
                <a:solidFill>
                  <a:srgbClr val="FF0000"/>
                </a:solidFill>
              </a:rPr>
              <a:t>26.02.2024</a:t>
            </a:r>
            <a:endParaRPr lang="tr-TR" dirty="0">
              <a:solidFill>
                <a:srgbClr val="FF0000"/>
              </a:solidFill>
            </a:endParaRPr>
          </a:p>
        </p:txBody>
      </p:sp>
    </p:spTree>
    <p:extLst>
      <p:ext uri="{BB962C8B-B14F-4D97-AF65-F5344CB8AC3E}">
        <p14:creationId xmlns:p14="http://schemas.microsoft.com/office/powerpoint/2010/main" val="445077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199" y="365125"/>
            <a:ext cx="11188959" cy="1325563"/>
          </a:xfrm>
        </p:spPr>
        <p:txBody>
          <a:bodyPr>
            <a:normAutofit/>
          </a:bodyPr>
          <a:lstStyle/>
          <a:p>
            <a:r>
              <a:rPr lang="tr-TR" sz="4000" dirty="0" smtClean="0">
                <a:solidFill>
                  <a:srgbClr val="FF0000"/>
                </a:solidFill>
              </a:rPr>
              <a:t>Model </a:t>
            </a:r>
            <a:r>
              <a:rPr lang="tr-TR" sz="4000" dirty="0" err="1" smtClean="0">
                <a:solidFill>
                  <a:srgbClr val="FF0000"/>
                </a:solidFill>
              </a:rPr>
              <a:t>Based</a:t>
            </a:r>
            <a:r>
              <a:rPr lang="tr-TR" sz="4000" dirty="0" smtClean="0">
                <a:solidFill>
                  <a:srgbClr val="FF0000"/>
                </a:solidFill>
              </a:rPr>
              <a:t> </a:t>
            </a:r>
            <a:r>
              <a:rPr lang="tr-TR" sz="4000" dirty="0" err="1" smtClean="0">
                <a:solidFill>
                  <a:srgbClr val="FF0000"/>
                </a:solidFill>
              </a:rPr>
              <a:t>Systems</a:t>
            </a:r>
            <a:r>
              <a:rPr lang="tr-TR" sz="4000" dirty="0" smtClean="0">
                <a:solidFill>
                  <a:srgbClr val="FF0000"/>
                </a:solidFill>
              </a:rPr>
              <a:t> </a:t>
            </a:r>
            <a:r>
              <a:rPr lang="tr-TR" sz="4000" dirty="0" err="1" smtClean="0">
                <a:solidFill>
                  <a:srgbClr val="FF0000"/>
                </a:solidFill>
              </a:rPr>
              <a:t>Engineering</a:t>
            </a:r>
            <a:r>
              <a:rPr lang="tr-TR" sz="4000" dirty="0" smtClean="0">
                <a:solidFill>
                  <a:srgbClr val="FF0000"/>
                </a:solidFill>
              </a:rPr>
              <a:t> in </a:t>
            </a:r>
            <a:r>
              <a:rPr lang="tr-TR" sz="4000" dirty="0" err="1" smtClean="0">
                <a:solidFill>
                  <a:srgbClr val="FF0000"/>
                </a:solidFill>
              </a:rPr>
              <a:t>the</a:t>
            </a:r>
            <a:r>
              <a:rPr lang="tr-TR" sz="4000" dirty="0" smtClean="0">
                <a:solidFill>
                  <a:srgbClr val="FF0000"/>
                </a:solidFill>
              </a:rPr>
              <a:t>   </a:t>
            </a:r>
            <a:r>
              <a:rPr lang="tr-TR" sz="4000" dirty="0" err="1" smtClean="0">
                <a:solidFill>
                  <a:srgbClr val="FF0000"/>
                </a:solidFill>
              </a:rPr>
              <a:t>Future</a:t>
            </a:r>
            <a:r>
              <a:rPr lang="tr-TR" sz="4000" dirty="0" smtClean="0">
                <a:solidFill>
                  <a:srgbClr val="FF0000"/>
                </a:solidFill>
              </a:rPr>
              <a:t> </a:t>
            </a:r>
            <a:endParaRPr lang="tr-TR" sz="4000" dirty="0">
              <a:solidFill>
                <a:srgbClr val="FF0000"/>
              </a:solidFill>
            </a:endParaRPr>
          </a:p>
        </p:txBody>
      </p:sp>
      <p:sp>
        <p:nvSpPr>
          <p:cNvPr id="3" name="İçerik Yer Tutucusu 2"/>
          <p:cNvSpPr>
            <a:spLocks noGrp="1"/>
          </p:cNvSpPr>
          <p:nvPr>
            <p:ph idx="1"/>
          </p:nvPr>
        </p:nvSpPr>
        <p:spPr/>
        <p:txBody>
          <a:bodyPr>
            <a:normAutofit fontScale="92500" lnSpcReduction="20000"/>
          </a:bodyPr>
          <a:lstStyle/>
          <a:p>
            <a:pPr>
              <a:buFont typeface="Wingdings" panose="05000000000000000000" pitchFamily="2" charset="2"/>
              <a:buChar char="q"/>
            </a:pPr>
            <a:r>
              <a:rPr lang="en-US" dirty="0" smtClean="0"/>
              <a:t>Systems engineers routinely compose task-specific virtual models using ontologically linked, digital twin-based model-assets.</a:t>
            </a:r>
            <a:endParaRPr lang="tr-TR" dirty="0" smtClean="0"/>
          </a:p>
          <a:p>
            <a:pPr>
              <a:buFont typeface="Wingdings" panose="05000000000000000000" pitchFamily="2" charset="2"/>
              <a:buChar char="q"/>
            </a:pPr>
            <a:r>
              <a:rPr lang="en-US" dirty="0" smtClean="0"/>
              <a:t> These connected models are updated in real-time providing a virtual reality-based, immersive design and exploration space.</a:t>
            </a:r>
            <a:endParaRPr lang="tr-TR" dirty="0" smtClean="0"/>
          </a:p>
          <a:p>
            <a:pPr>
              <a:buFont typeface="Wingdings" panose="05000000000000000000" pitchFamily="2" charset="2"/>
              <a:buChar char="q"/>
            </a:pPr>
            <a:r>
              <a:rPr lang="en-US" dirty="0" smtClean="0"/>
              <a:t> This virtual global collaboration space is cloud- based, enabled by modelling as a service and supports massive simulation leveraging cloud-based high-capacity compute infrastructure.</a:t>
            </a:r>
            <a:endParaRPr lang="tr-TR" dirty="0" smtClean="0"/>
          </a:p>
          <a:p>
            <a:pPr>
              <a:buFont typeface="Wingdings" panose="05000000000000000000" pitchFamily="2" charset="2"/>
              <a:buChar char="q"/>
            </a:pPr>
            <a:r>
              <a:rPr lang="en-US" dirty="0" smtClean="0"/>
              <a:t> Families of unified </a:t>
            </a:r>
            <a:r>
              <a:rPr lang="en-US" dirty="0" err="1" smtClean="0"/>
              <a:t>ModSim</a:t>
            </a:r>
            <a:r>
              <a:rPr lang="tr-TR" dirty="0" smtClean="0"/>
              <a:t>* (</a:t>
            </a:r>
            <a:r>
              <a:rPr lang="tr-TR" dirty="0" err="1" smtClean="0"/>
              <a:t>Modeling</a:t>
            </a:r>
            <a:r>
              <a:rPr lang="tr-TR" dirty="0" smtClean="0"/>
              <a:t> </a:t>
            </a:r>
            <a:r>
              <a:rPr lang="tr-TR" dirty="0" err="1" smtClean="0"/>
              <a:t>and</a:t>
            </a:r>
            <a:r>
              <a:rPr lang="tr-TR" dirty="0" smtClean="0"/>
              <a:t> </a:t>
            </a:r>
            <a:r>
              <a:rPr lang="tr-TR" dirty="0" err="1" smtClean="0"/>
              <a:t>Simulating</a:t>
            </a:r>
            <a:r>
              <a:rPr lang="tr-TR" dirty="0" smtClean="0"/>
              <a:t>) </a:t>
            </a:r>
            <a:r>
              <a:rPr lang="en-US" dirty="0" smtClean="0"/>
              <a:t> frameworks exist enabling small and medium businesses along with Government agencies to collaborate.</a:t>
            </a:r>
            <a:endParaRPr lang="tr-TR" dirty="0" smtClean="0"/>
          </a:p>
          <a:p>
            <a:pPr marL="0" indent="0">
              <a:buNone/>
            </a:pPr>
            <a:endParaRPr lang="tr-TR" dirty="0" smtClean="0"/>
          </a:p>
          <a:p>
            <a:pPr marL="0" indent="0">
              <a:buNone/>
            </a:pPr>
            <a:r>
              <a:rPr lang="tr-TR" dirty="0" smtClean="0"/>
              <a:t>*</a:t>
            </a:r>
            <a:r>
              <a:rPr lang="en-US" dirty="0" smtClean="0"/>
              <a:t>M</a:t>
            </a:r>
            <a:r>
              <a:rPr lang="tr-TR" dirty="0" smtClean="0"/>
              <a:t>o</a:t>
            </a:r>
            <a:r>
              <a:rPr lang="tr-TR" dirty="0"/>
              <a:t>d</a:t>
            </a:r>
            <a:r>
              <a:rPr lang="en-US" dirty="0" smtClean="0"/>
              <a:t>S</a:t>
            </a:r>
            <a:r>
              <a:rPr lang="tr-TR" dirty="0" smtClean="0"/>
              <a:t>im</a:t>
            </a:r>
            <a:r>
              <a:rPr lang="en-US" dirty="0" smtClean="0"/>
              <a:t>: Unified Modeling &amp; Simulation</a:t>
            </a:r>
            <a:r>
              <a:rPr lang="tr-TR" dirty="0" smtClean="0"/>
              <a:t>  </a:t>
            </a:r>
            <a:r>
              <a:rPr lang="en-US" dirty="0" smtClean="0"/>
              <a:t>A New Standard for High-Speed Innovation</a:t>
            </a:r>
            <a:endParaRPr lang="tr-TR" dirty="0"/>
          </a:p>
        </p:txBody>
      </p:sp>
    </p:spTree>
    <p:extLst>
      <p:ext uri="{BB962C8B-B14F-4D97-AF65-F5344CB8AC3E}">
        <p14:creationId xmlns:p14="http://schemas.microsoft.com/office/powerpoint/2010/main" val="2308680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975" y="365125"/>
            <a:ext cx="12176448" cy="1325563"/>
          </a:xfrm>
        </p:spPr>
        <p:txBody>
          <a:bodyPr>
            <a:normAutofit/>
          </a:bodyPr>
          <a:lstStyle/>
          <a:p>
            <a:pPr algn="ctr"/>
            <a:r>
              <a:rPr lang="en-US" sz="4000" dirty="0" smtClean="0">
                <a:solidFill>
                  <a:srgbClr val="FF0000"/>
                </a:solidFill>
              </a:rPr>
              <a:t>Impacts of The Digital Transformation </a:t>
            </a:r>
            <a:r>
              <a:rPr lang="tr-TR" dirty="0" smtClean="0"/>
              <a:t/>
            </a:r>
            <a:br>
              <a:rPr lang="tr-TR" dirty="0" smtClean="0"/>
            </a:br>
            <a:r>
              <a:rPr lang="en-US" sz="2400" dirty="0" smtClean="0">
                <a:solidFill>
                  <a:srgbClr val="FF0000"/>
                </a:solidFill>
              </a:rPr>
              <a:t>The Importance of Robust and Agile Design Process</a:t>
            </a:r>
            <a:endParaRPr lang="en-US" sz="2400" dirty="0">
              <a:solidFill>
                <a:srgbClr val="FF0000"/>
              </a:solidFill>
            </a:endParaRPr>
          </a:p>
        </p:txBody>
      </p:sp>
      <p:pic>
        <p:nvPicPr>
          <p:cNvPr id="4098" name="Picture 2" descr="https://images.squarespace-cdn.com/content/v1/61cb6bbde21abf1d17ab137c/13358906-27e5-4286-b45a-a2451953f8ff/Chpt3_DigitalTransformation.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9837" y="1520890"/>
            <a:ext cx="11215396" cy="5337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081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41176" y="-148059"/>
            <a:ext cx="10515600" cy="1325563"/>
          </a:xfrm>
        </p:spPr>
        <p:txBody>
          <a:bodyPr/>
          <a:lstStyle/>
          <a:p>
            <a:pPr algn="ctr"/>
            <a:r>
              <a:rPr lang="en-US" sz="4000" dirty="0">
                <a:solidFill>
                  <a:srgbClr val="FF0000"/>
                </a:solidFill>
              </a:rPr>
              <a:t>Impacts of AI on Systems Engineering</a:t>
            </a:r>
            <a:endParaRPr lang="tr-TR" dirty="0"/>
          </a:p>
        </p:txBody>
      </p:sp>
      <p:pic>
        <p:nvPicPr>
          <p:cNvPr id="5122" name="Picture 2" descr="https://images.squarespace-cdn.com/content/v1/61cb6bbde21abf1d17ab137c/6498811e-42a5-423c-a991-102ff006eb0f/Chpt3_DigitalTransformation_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8580" y="1026368"/>
            <a:ext cx="11681925" cy="5952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504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7755" y="-82744"/>
            <a:ext cx="12269755" cy="1325563"/>
          </a:xfrm>
        </p:spPr>
        <p:txBody>
          <a:bodyPr>
            <a:normAutofit/>
          </a:bodyPr>
          <a:lstStyle/>
          <a:p>
            <a:r>
              <a:rPr lang="en-US" sz="4000" dirty="0" smtClean="0">
                <a:solidFill>
                  <a:srgbClr val="FF0000"/>
                </a:solidFill>
              </a:rPr>
              <a:t>The United Nations Sustainable Development Goals (SDGs)</a:t>
            </a:r>
            <a:endParaRPr lang="tr-TR" sz="4000" dirty="0">
              <a:solidFill>
                <a:srgbClr val="FF0000"/>
              </a:solidFill>
            </a:endParaRPr>
          </a:p>
        </p:txBody>
      </p:sp>
      <p:sp>
        <p:nvSpPr>
          <p:cNvPr id="3" name="İçerik Yer Tutucusu 2"/>
          <p:cNvSpPr>
            <a:spLocks noGrp="1"/>
          </p:cNvSpPr>
          <p:nvPr>
            <p:ph idx="1"/>
          </p:nvPr>
        </p:nvSpPr>
        <p:spPr>
          <a:xfrm>
            <a:off x="183502" y="1242819"/>
            <a:ext cx="11747240" cy="1736181"/>
          </a:xfrm>
        </p:spPr>
        <p:txBody>
          <a:bodyPr>
            <a:normAutofit fontScale="77500" lnSpcReduction="20000"/>
          </a:bodyPr>
          <a:lstStyle/>
          <a:p>
            <a:pPr>
              <a:buFont typeface="Wingdings" panose="05000000000000000000" pitchFamily="2" charset="2"/>
              <a:buChar char="q"/>
            </a:pPr>
            <a:r>
              <a:rPr lang="en-US" sz="3600" dirty="0" smtClean="0"/>
              <a:t>The United Nations sustainability goals serve as a proxy for human needs.</a:t>
            </a:r>
            <a:endParaRPr lang="tr-TR" sz="3600" dirty="0" smtClean="0"/>
          </a:p>
          <a:p>
            <a:pPr marL="0" indent="0">
              <a:buNone/>
            </a:pPr>
            <a:r>
              <a:rPr lang="en-US" sz="3600" dirty="0" smtClean="0"/>
              <a:t>Engineering of systems will play a central role in addressing the SDGs.</a:t>
            </a:r>
            <a:endParaRPr lang="tr-TR" sz="3600" dirty="0" smtClean="0"/>
          </a:p>
          <a:p>
            <a:pPr>
              <a:buFont typeface="Wingdings" panose="05000000000000000000" pitchFamily="2" charset="2"/>
              <a:buChar char="q"/>
            </a:pPr>
            <a:r>
              <a:rPr lang="en-US" sz="3600" dirty="0" smtClean="0"/>
              <a:t> The US National Academy of Engineering (NAE) identified Grand Challenges for Engineering in the 21st Century</a:t>
            </a:r>
            <a:endParaRPr lang="tr-TR" sz="3600" dirty="0" smtClean="0"/>
          </a:p>
          <a:p>
            <a:pPr marL="0" indent="0">
              <a:buNone/>
            </a:pPr>
            <a:endParaRPr lang="tr-TR" dirty="0" smtClean="0"/>
          </a:p>
          <a:p>
            <a:pPr marL="0" indent="0">
              <a:buNone/>
            </a:pPr>
            <a:endParaRPr lang="tr-TR" dirty="0"/>
          </a:p>
          <a:p>
            <a:pPr marL="0" indent="0">
              <a:buNone/>
            </a:pPr>
            <a:endParaRPr lang="tr-TR" dirty="0"/>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1579" y="2979000"/>
            <a:ext cx="9231086" cy="3645735"/>
          </a:xfrm>
          <a:prstGeom prst="rect">
            <a:avLst/>
          </a:prstGeom>
        </p:spPr>
      </p:pic>
    </p:spTree>
    <p:extLst>
      <p:ext uri="{BB962C8B-B14F-4D97-AF65-F5344CB8AC3E}">
        <p14:creationId xmlns:p14="http://schemas.microsoft.com/office/powerpoint/2010/main" val="3212417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3263" y="-177282"/>
            <a:ext cx="11092543" cy="1325563"/>
          </a:xfrm>
        </p:spPr>
        <p:txBody>
          <a:bodyPr>
            <a:normAutofit/>
          </a:bodyPr>
          <a:lstStyle/>
          <a:p>
            <a:r>
              <a:rPr lang="en-US" sz="4000" dirty="0" smtClean="0">
                <a:solidFill>
                  <a:srgbClr val="FF0000"/>
                </a:solidFill>
              </a:rPr>
              <a:t>Global Megatrends Shape the Systems of the Future </a:t>
            </a:r>
            <a:endParaRPr lang="tr-TR" sz="4000" dirty="0">
              <a:solidFill>
                <a:srgbClr val="FF0000"/>
              </a:solidFill>
            </a:endParaRPr>
          </a:p>
        </p:txBody>
      </p:sp>
      <p:pic>
        <p:nvPicPr>
          <p:cNvPr id="1026" name="Picture 2" descr="https://images.squarespace-cdn.com/content/v1/61cb6bbde21abf1d17ab137c/773a09ee-972b-4c95-8c99-1bb3eff0991e/Megatrends_Systems_Graphic.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35662" y="830425"/>
            <a:ext cx="8487747" cy="4338750"/>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379444" y="5295037"/>
            <a:ext cx="11209176" cy="1569660"/>
          </a:xfrm>
          <a:prstGeom prst="rect">
            <a:avLst/>
          </a:prstGeom>
        </p:spPr>
        <p:txBody>
          <a:bodyPr wrap="square">
            <a:spAutoFit/>
          </a:bodyPr>
          <a:lstStyle/>
          <a:p>
            <a:r>
              <a:rPr lang="en-US" sz="2400" dirty="0" smtClean="0"/>
              <a:t>These global socio-economic megatrends shape the needs and expectations for systems, providing products and services across all industries and domains such as transportation, health care, space utilization, communications, energy production and distribution, education, food production, and all forms of modern infrastructure.</a:t>
            </a:r>
            <a:endParaRPr lang="tr-TR" sz="2400" dirty="0"/>
          </a:p>
        </p:txBody>
      </p:sp>
    </p:spTree>
    <p:extLst>
      <p:ext uri="{BB962C8B-B14F-4D97-AF65-F5344CB8AC3E}">
        <p14:creationId xmlns:p14="http://schemas.microsoft.com/office/powerpoint/2010/main" val="1092507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000" dirty="0" err="1" smtClean="0">
                <a:solidFill>
                  <a:srgbClr val="FF0000"/>
                </a:solidFill>
              </a:rPr>
              <a:t>Megatrends</a:t>
            </a:r>
            <a:r>
              <a:rPr lang="tr-TR" sz="4000" dirty="0" smtClean="0">
                <a:solidFill>
                  <a:srgbClr val="FF0000"/>
                </a:solidFill>
              </a:rPr>
              <a:t> </a:t>
            </a:r>
            <a:r>
              <a:rPr lang="en-US" sz="4000" dirty="0" smtClean="0">
                <a:solidFill>
                  <a:srgbClr val="FF0000"/>
                </a:solidFill>
              </a:rPr>
              <a:t>expected to influence systems engineering through 2035.</a:t>
            </a:r>
            <a:endParaRPr lang="tr-TR" sz="4000" dirty="0">
              <a:solidFill>
                <a:srgbClr val="FF0000"/>
              </a:solidFill>
            </a:endParaRPr>
          </a:p>
        </p:txBody>
      </p:sp>
      <p:sp>
        <p:nvSpPr>
          <p:cNvPr id="3" name="İçerik Yer Tutucusu 2"/>
          <p:cNvSpPr>
            <a:spLocks noGrp="1"/>
          </p:cNvSpPr>
          <p:nvPr>
            <p:ph idx="1"/>
          </p:nvPr>
        </p:nvSpPr>
        <p:spPr/>
        <p:txBody>
          <a:bodyPr/>
          <a:lstStyle/>
          <a:p>
            <a:r>
              <a:rPr lang="tr-TR" dirty="0" err="1" smtClean="0"/>
              <a:t>Sustainability</a:t>
            </a:r>
            <a:endParaRPr lang="tr-TR" dirty="0" smtClean="0"/>
          </a:p>
          <a:p>
            <a:r>
              <a:rPr lang="tr-TR" dirty="0" err="1" smtClean="0"/>
              <a:t>Interdependent</a:t>
            </a:r>
            <a:r>
              <a:rPr lang="tr-TR" dirty="0" smtClean="0"/>
              <a:t> World</a:t>
            </a:r>
          </a:p>
          <a:p>
            <a:r>
              <a:rPr lang="tr-TR" dirty="0" err="1" smtClean="0"/>
              <a:t>Digital</a:t>
            </a:r>
            <a:r>
              <a:rPr lang="tr-TR" dirty="0" smtClean="0"/>
              <a:t> </a:t>
            </a:r>
            <a:r>
              <a:rPr lang="tr-TR" dirty="0" err="1" smtClean="0"/>
              <a:t>Transformation</a:t>
            </a:r>
            <a:endParaRPr lang="tr-TR" dirty="0" smtClean="0"/>
          </a:p>
          <a:p>
            <a:r>
              <a:rPr lang="tr-TR" dirty="0" err="1" smtClean="0"/>
              <a:t>Industry</a:t>
            </a:r>
            <a:r>
              <a:rPr lang="tr-TR" dirty="0" smtClean="0"/>
              <a:t> 4.0 &amp; </a:t>
            </a:r>
            <a:r>
              <a:rPr lang="tr-TR" dirty="0" err="1" smtClean="0"/>
              <a:t>Society</a:t>
            </a:r>
            <a:r>
              <a:rPr lang="tr-TR" dirty="0" smtClean="0"/>
              <a:t> 5.0</a:t>
            </a:r>
          </a:p>
          <a:p>
            <a:r>
              <a:rPr lang="tr-TR" dirty="0" smtClean="0"/>
              <a:t>Smart </a:t>
            </a:r>
            <a:r>
              <a:rPr lang="tr-TR" dirty="0" err="1" smtClean="0"/>
              <a:t>Systems</a:t>
            </a:r>
            <a:endParaRPr lang="tr-TR" dirty="0" smtClean="0"/>
          </a:p>
          <a:p>
            <a:r>
              <a:rPr lang="tr-TR" dirty="0" err="1" smtClean="0"/>
              <a:t>Complexity</a:t>
            </a:r>
            <a:r>
              <a:rPr lang="tr-TR" dirty="0" smtClean="0"/>
              <a:t> </a:t>
            </a:r>
            <a:r>
              <a:rPr lang="tr-TR" dirty="0" err="1" smtClean="0"/>
              <a:t>Growth</a:t>
            </a:r>
            <a:endParaRPr lang="tr-TR" dirty="0"/>
          </a:p>
        </p:txBody>
      </p:sp>
    </p:spTree>
    <p:extLst>
      <p:ext uri="{BB962C8B-B14F-4D97-AF65-F5344CB8AC3E}">
        <p14:creationId xmlns:p14="http://schemas.microsoft.com/office/powerpoint/2010/main" val="3226611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dirty="0" err="1" smtClean="0">
                <a:solidFill>
                  <a:srgbClr val="FF0000"/>
                </a:solidFill>
              </a:rPr>
              <a:t>Society</a:t>
            </a:r>
            <a:r>
              <a:rPr lang="tr-TR" sz="4000" dirty="0" smtClean="0">
                <a:solidFill>
                  <a:srgbClr val="FF0000"/>
                </a:solidFill>
              </a:rPr>
              <a:t> 5.0 : Human </a:t>
            </a:r>
            <a:r>
              <a:rPr lang="tr-TR" sz="4000" dirty="0" err="1" smtClean="0">
                <a:solidFill>
                  <a:srgbClr val="FF0000"/>
                </a:solidFill>
              </a:rPr>
              <a:t>Centered</a:t>
            </a:r>
            <a:r>
              <a:rPr lang="tr-TR" sz="4000" dirty="0" smtClean="0">
                <a:solidFill>
                  <a:srgbClr val="FF0000"/>
                </a:solidFill>
              </a:rPr>
              <a:t> </a:t>
            </a:r>
            <a:r>
              <a:rPr lang="tr-TR" sz="4000" dirty="0" err="1" smtClean="0">
                <a:solidFill>
                  <a:srgbClr val="FF0000"/>
                </a:solidFill>
              </a:rPr>
              <a:t>Society</a:t>
            </a:r>
            <a:r>
              <a:rPr lang="tr-TR" sz="4000" dirty="0" smtClean="0">
                <a:solidFill>
                  <a:srgbClr val="FF0000"/>
                </a:solidFill>
              </a:rPr>
              <a:t> </a:t>
            </a:r>
            <a:endParaRPr lang="tr-TR" sz="4000" dirty="0">
              <a:solidFill>
                <a:srgbClr val="FF0000"/>
              </a:solidFill>
            </a:endParaRPr>
          </a:p>
        </p:txBody>
      </p:sp>
      <p:sp>
        <p:nvSpPr>
          <p:cNvPr id="3" name="İçerik Yer Tutucusu 2"/>
          <p:cNvSpPr>
            <a:spLocks noGrp="1"/>
          </p:cNvSpPr>
          <p:nvPr>
            <p:ph idx="1"/>
          </p:nvPr>
        </p:nvSpPr>
        <p:spPr>
          <a:xfrm>
            <a:off x="838200" y="1825625"/>
            <a:ext cx="10515600" cy="1318791"/>
          </a:xfrm>
        </p:spPr>
        <p:txBody>
          <a:bodyPr/>
          <a:lstStyle/>
          <a:p>
            <a:pPr>
              <a:buFont typeface="Wingdings" panose="05000000000000000000" pitchFamily="2" charset="2"/>
              <a:buChar char="q"/>
            </a:pPr>
            <a:r>
              <a:rPr lang="tr-TR" dirty="0"/>
              <a:t>B</a:t>
            </a:r>
            <a:r>
              <a:rPr lang="en-US" dirty="0" err="1" smtClean="0"/>
              <a:t>alanc</a:t>
            </a:r>
            <a:r>
              <a:rPr lang="tr-TR" dirty="0" err="1" smtClean="0"/>
              <a:t>ing</a:t>
            </a:r>
            <a:r>
              <a:rPr lang="tr-TR" dirty="0" smtClean="0"/>
              <a:t> </a:t>
            </a:r>
            <a:r>
              <a:rPr lang="en-US" dirty="0" smtClean="0"/>
              <a:t> economic advancement with the resolution of social problems by a system that highly integrates </a:t>
            </a:r>
            <a:r>
              <a:rPr lang="en-US" dirty="0" smtClean="0">
                <a:effectLst>
                  <a:outerShdw blurRad="38100" dist="38100" dir="2700000" algn="tl">
                    <a:srgbClr val="000000">
                      <a:alpha val="43137"/>
                    </a:srgbClr>
                  </a:outerShdw>
                </a:effectLst>
              </a:rPr>
              <a:t>cyberspace</a:t>
            </a:r>
            <a:r>
              <a:rPr lang="en-US" dirty="0" smtClean="0"/>
              <a:t> and </a:t>
            </a:r>
            <a:r>
              <a:rPr lang="en-US" dirty="0" smtClean="0">
                <a:effectLst>
                  <a:outerShdw blurRad="38100" dist="38100" dir="2700000" algn="tl">
                    <a:srgbClr val="000000">
                      <a:alpha val="43137"/>
                    </a:srgbClr>
                  </a:outerShdw>
                </a:effectLst>
              </a:rPr>
              <a:t>physical space."</a:t>
            </a:r>
            <a:endParaRPr lang="tr-TR" dirty="0">
              <a:effectLst>
                <a:outerShdw blurRad="38100" dist="38100" dir="2700000" algn="tl">
                  <a:srgbClr val="000000">
                    <a:alpha val="43137"/>
                  </a:srgbClr>
                </a:outerShdw>
              </a:effectLst>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4619" y="3279352"/>
            <a:ext cx="6615405" cy="3578647"/>
          </a:xfrm>
          <a:prstGeom prst="rect">
            <a:avLst/>
          </a:prstGeom>
        </p:spPr>
      </p:pic>
    </p:spTree>
    <p:extLst>
      <p:ext uri="{BB962C8B-B14F-4D97-AF65-F5344CB8AC3E}">
        <p14:creationId xmlns:p14="http://schemas.microsoft.com/office/powerpoint/2010/main" val="2958659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en-US" sz="4000" dirty="0" smtClean="0">
                <a:solidFill>
                  <a:srgbClr val="FF0000"/>
                </a:solidFill>
              </a:rPr>
              <a:t>Society 5.0 Balances Economic Development and Solves Social Issues</a:t>
            </a:r>
            <a:endParaRPr lang="tr-TR" sz="4000" dirty="0">
              <a:solidFill>
                <a:srgbClr val="FF0000"/>
              </a:solidFill>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1559" y="1586203"/>
            <a:ext cx="8490856" cy="3937519"/>
          </a:xfrm>
        </p:spPr>
      </p:pic>
      <p:sp>
        <p:nvSpPr>
          <p:cNvPr id="5" name="Dikdörtgen 4"/>
          <p:cNvSpPr/>
          <p:nvPr/>
        </p:nvSpPr>
        <p:spPr>
          <a:xfrm>
            <a:off x="267477" y="5544471"/>
            <a:ext cx="11797005" cy="1200329"/>
          </a:xfrm>
          <a:prstGeom prst="rect">
            <a:avLst/>
          </a:prstGeom>
        </p:spPr>
        <p:txBody>
          <a:bodyPr wrap="square">
            <a:spAutoFit/>
          </a:bodyPr>
          <a:lstStyle/>
          <a:p>
            <a:r>
              <a:rPr lang="en-US" sz="2400" dirty="0" smtClean="0"/>
              <a:t>Japan has established Society 5.0 as a national strategic policy that will shape national priorities and investments.</a:t>
            </a:r>
            <a:endParaRPr lang="tr-TR" sz="2400" dirty="0" smtClean="0"/>
          </a:p>
          <a:p>
            <a:r>
              <a:rPr lang="en-US" sz="2400" dirty="0" smtClean="0"/>
              <a:t> Society 5.0 is envisioned as society’s next major transformation beyond the information age. </a:t>
            </a:r>
            <a:endParaRPr lang="tr-TR" sz="2400" dirty="0"/>
          </a:p>
        </p:txBody>
      </p:sp>
    </p:spTree>
    <p:extLst>
      <p:ext uri="{BB962C8B-B14F-4D97-AF65-F5344CB8AC3E}">
        <p14:creationId xmlns:p14="http://schemas.microsoft.com/office/powerpoint/2010/main" val="3931019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325563"/>
          </a:xfrm>
        </p:spPr>
        <p:txBody>
          <a:bodyPr>
            <a:normAutofit/>
          </a:bodyPr>
          <a:lstStyle/>
          <a:p>
            <a:r>
              <a:rPr lang="tr-TR" sz="4000" dirty="0" err="1" smtClean="0">
                <a:solidFill>
                  <a:srgbClr val="FF0000"/>
                </a:solidFill>
              </a:rPr>
              <a:t>Industry</a:t>
            </a:r>
            <a:r>
              <a:rPr lang="tr-TR" sz="4000" dirty="0" smtClean="0">
                <a:solidFill>
                  <a:srgbClr val="FF0000"/>
                </a:solidFill>
              </a:rPr>
              <a:t> 4.0 </a:t>
            </a:r>
            <a:endParaRPr lang="tr-TR" sz="4000" dirty="0">
              <a:solidFill>
                <a:srgbClr val="FF0000"/>
              </a:solidFill>
            </a:endParaRPr>
          </a:p>
        </p:txBody>
      </p:sp>
      <p:pic>
        <p:nvPicPr>
          <p:cNvPr id="3074" name="Picture 2" descr="https://images.squarespace-cdn.com/content/v1/61cb6bbde21abf1d17ab137c/13e31805-9e4c-4eca-8001-6c66f04bfc89/INDUSTRY_4.0_Graphic.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1886" y="1690688"/>
            <a:ext cx="5630613"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4861248" y="1383263"/>
            <a:ext cx="6904653" cy="5262979"/>
          </a:xfrm>
          <a:prstGeom prst="rect">
            <a:avLst/>
          </a:prstGeom>
          <a:noFill/>
        </p:spPr>
        <p:txBody>
          <a:bodyPr wrap="square" rtlCol="0">
            <a:spAutoFit/>
          </a:bodyPr>
          <a:lstStyle/>
          <a:p>
            <a:pPr marL="285750" indent="-285750">
              <a:buFont typeface="Wingdings" panose="05000000000000000000" pitchFamily="2" charset="2"/>
              <a:buChar char="q"/>
            </a:pPr>
            <a:r>
              <a:rPr lang="en-US" sz="2400" dirty="0" smtClean="0"/>
              <a:t>Under the Industry 4.0 approach, the logic and control of production changes significantly, and form the basis for smart factories. </a:t>
            </a:r>
            <a:endParaRPr lang="tr-TR" sz="2400" dirty="0" smtClean="0"/>
          </a:p>
          <a:p>
            <a:pPr marL="285750" indent="-285750">
              <a:buFont typeface="Wingdings" panose="05000000000000000000" pitchFamily="2" charset="2"/>
              <a:buChar char="q"/>
            </a:pPr>
            <a:r>
              <a:rPr lang="en-US" sz="2400" dirty="0" smtClean="0"/>
              <a:t>Products are monitored, their state of production and shipping are known, and their physical or software state configurations are individually catalogued at every step of their life cycle. </a:t>
            </a:r>
            <a:endParaRPr lang="tr-TR" sz="2400" dirty="0" smtClean="0"/>
          </a:p>
          <a:p>
            <a:pPr marL="285750" indent="-285750">
              <a:buFont typeface="Wingdings" panose="05000000000000000000" pitchFamily="2" charset="2"/>
              <a:buChar char="q"/>
            </a:pPr>
            <a:r>
              <a:rPr lang="en-US" sz="2400" dirty="0" smtClean="0"/>
              <a:t>A record for every component of a larger system becomes transparent for customers, manufacturers and supply chains. </a:t>
            </a:r>
            <a:endParaRPr lang="tr-TR" sz="2400" dirty="0" smtClean="0"/>
          </a:p>
          <a:p>
            <a:pPr marL="285750" indent="-285750">
              <a:buFont typeface="Wingdings" panose="05000000000000000000" pitchFamily="2" charset="2"/>
              <a:buChar char="q"/>
            </a:pPr>
            <a:r>
              <a:rPr lang="en-US" sz="2400" dirty="0" smtClean="0"/>
              <a:t>Digital twins are at the heart of the overall system development life cycle. </a:t>
            </a:r>
            <a:endParaRPr lang="tr-TR" sz="2400" dirty="0" smtClean="0"/>
          </a:p>
          <a:p>
            <a:pPr marL="285750" indent="-285750">
              <a:buFont typeface="Wingdings" panose="05000000000000000000" pitchFamily="2" charset="2"/>
              <a:buChar char="q"/>
            </a:pPr>
            <a:r>
              <a:rPr lang="en-US" sz="2400" dirty="0" smtClean="0"/>
              <a:t>The digital chains of interacting tools and processes are seamless throughout the life </a:t>
            </a:r>
            <a:r>
              <a:rPr lang="en-US" sz="2400" dirty="0" err="1" smtClean="0"/>
              <a:t>cycl</a:t>
            </a:r>
            <a:r>
              <a:rPr lang="tr-TR" sz="2400" dirty="0" smtClean="0"/>
              <a:t>e</a:t>
            </a:r>
            <a:r>
              <a:rPr lang="en-US" sz="2400" dirty="0" smtClean="0"/>
              <a:t>. </a:t>
            </a:r>
            <a:endParaRPr lang="tr-TR" sz="2400" dirty="0"/>
          </a:p>
        </p:txBody>
      </p:sp>
    </p:spTree>
    <p:extLst>
      <p:ext uri="{BB962C8B-B14F-4D97-AF65-F5344CB8AC3E}">
        <p14:creationId xmlns:p14="http://schemas.microsoft.com/office/powerpoint/2010/main" val="905366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1132976" cy="1325563"/>
          </a:xfrm>
        </p:spPr>
        <p:txBody>
          <a:bodyPr>
            <a:normAutofit fontScale="90000"/>
          </a:bodyPr>
          <a:lstStyle/>
          <a:p>
            <a:pPr algn="ctr"/>
            <a:r>
              <a:rPr lang="en-US" dirty="0" smtClean="0">
                <a:solidFill>
                  <a:srgbClr val="FF0000"/>
                </a:solidFill>
              </a:rPr>
              <a:t>Model-Based Practices </a:t>
            </a:r>
            <a:br>
              <a:rPr lang="en-US" dirty="0" smtClean="0">
                <a:solidFill>
                  <a:srgbClr val="FF0000"/>
                </a:solidFill>
              </a:rPr>
            </a:br>
            <a:r>
              <a:rPr lang="en-US" sz="3600" dirty="0" smtClean="0">
                <a:solidFill>
                  <a:srgbClr val="FF0000"/>
                </a:solidFill>
              </a:rPr>
              <a:t>The Future of Systems Engineering Is Predominantly Model-Based</a:t>
            </a:r>
            <a:endParaRPr lang="tr-TR" sz="3600" dirty="0">
              <a:solidFill>
                <a:srgbClr val="FF0000"/>
              </a:solidFill>
            </a:endParaRP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9276" y="2230438"/>
            <a:ext cx="7401173" cy="4272944"/>
          </a:xfrm>
          <a:prstGeom prst="rect">
            <a:avLst/>
          </a:prstGeom>
        </p:spPr>
      </p:pic>
      <p:sp>
        <p:nvSpPr>
          <p:cNvPr id="7" name="İçerik Yer Tutucusu 6"/>
          <p:cNvSpPr>
            <a:spLocks noGrp="1"/>
          </p:cNvSpPr>
          <p:nvPr>
            <p:ph idx="1"/>
          </p:nvPr>
        </p:nvSpPr>
        <p:spPr/>
        <p:txBody>
          <a:bodyPr/>
          <a:lstStyle/>
          <a:p>
            <a:endParaRPr lang="tr-TR"/>
          </a:p>
        </p:txBody>
      </p:sp>
    </p:spTree>
    <p:extLst>
      <p:ext uri="{BB962C8B-B14F-4D97-AF65-F5344CB8AC3E}">
        <p14:creationId xmlns:p14="http://schemas.microsoft.com/office/powerpoint/2010/main" val="4224538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dirty="0" err="1" smtClean="0">
                <a:solidFill>
                  <a:srgbClr val="FF0000"/>
                </a:solidFill>
              </a:rPr>
              <a:t>Current</a:t>
            </a:r>
            <a:r>
              <a:rPr lang="tr-TR" sz="4000" dirty="0" smtClean="0">
                <a:solidFill>
                  <a:srgbClr val="FF0000"/>
                </a:solidFill>
              </a:rPr>
              <a:t> Model </a:t>
            </a:r>
            <a:r>
              <a:rPr lang="tr-TR" sz="4000" dirty="0" err="1" smtClean="0">
                <a:solidFill>
                  <a:srgbClr val="FF0000"/>
                </a:solidFill>
              </a:rPr>
              <a:t>Based</a:t>
            </a:r>
            <a:r>
              <a:rPr lang="tr-TR" sz="4000" dirty="0" smtClean="0">
                <a:solidFill>
                  <a:srgbClr val="FF0000"/>
                </a:solidFill>
              </a:rPr>
              <a:t> </a:t>
            </a:r>
            <a:r>
              <a:rPr lang="tr-TR" sz="4000" dirty="0" err="1" smtClean="0">
                <a:solidFill>
                  <a:srgbClr val="FF0000"/>
                </a:solidFill>
              </a:rPr>
              <a:t>Systems</a:t>
            </a:r>
            <a:r>
              <a:rPr lang="tr-TR" sz="4000" dirty="0" smtClean="0">
                <a:solidFill>
                  <a:srgbClr val="FF0000"/>
                </a:solidFill>
              </a:rPr>
              <a:t> </a:t>
            </a:r>
            <a:r>
              <a:rPr lang="tr-TR" sz="4000" dirty="0" err="1" smtClean="0">
                <a:solidFill>
                  <a:srgbClr val="FF0000"/>
                </a:solidFill>
              </a:rPr>
              <a:t>Engineering</a:t>
            </a:r>
            <a:endParaRPr lang="tr-TR" sz="4000" dirty="0">
              <a:solidFill>
                <a:srgbClr val="FF0000"/>
              </a:solidFill>
            </a:endParaRPr>
          </a:p>
        </p:txBody>
      </p:sp>
      <p:sp>
        <p:nvSpPr>
          <p:cNvPr id="3" name="İçerik Yer Tutucusu 2"/>
          <p:cNvSpPr>
            <a:spLocks noGrp="1"/>
          </p:cNvSpPr>
          <p:nvPr>
            <p:ph idx="1"/>
          </p:nvPr>
        </p:nvSpPr>
        <p:spPr>
          <a:xfrm>
            <a:off x="838199" y="1825625"/>
            <a:ext cx="11179629" cy="4351338"/>
          </a:xfrm>
        </p:spPr>
        <p:txBody>
          <a:bodyPr/>
          <a:lstStyle/>
          <a:p>
            <a:pPr>
              <a:buFont typeface="Wingdings" panose="05000000000000000000" pitchFamily="2" charset="2"/>
              <a:buChar char="q"/>
            </a:pPr>
            <a:r>
              <a:rPr lang="en-US" dirty="0" smtClean="0"/>
              <a:t> </a:t>
            </a:r>
            <a:r>
              <a:rPr lang="tr-TR" dirty="0" smtClean="0"/>
              <a:t>G</a:t>
            </a:r>
            <a:r>
              <a:rPr lang="en-US" dirty="0" smtClean="0"/>
              <a:t>rowing number of systems engineering organizations have adopted </a:t>
            </a:r>
            <a:r>
              <a:rPr lang="en-US" dirty="0" smtClean="0">
                <a:effectLst>
                  <a:outerShdw blurRad="38100" dist="38100" dir="2700000" algn="tl">
                    <a:srgbClr val="000000">
                      <a:alpha val="43137"/>
                    </a:srgbClr>
                  </a:outerShdw>
                </a:effectLst>
              </a:rPr>
              <a:t>model-based techniques </a:t>
            </a:r>
            <a:r>
              <a:rPr lang="en-US" dirty="0" smtClean="0"/>
              <a:t>to </a:t>
            </a:r>
            <a:r>
              <a:rPr lang="en-US" dirty="0" smtClean="0">
                <a:effectLst>
                  <a:outerShdw blurRad="38100" dist="38100" dir="2700000" algn="tl">
                    <a:srgbClr val="000000">
                      <a:alpha val="43137"/>
                    </a:srgbClr>
                  </a:outerShdw>
                </a:effectLst>
              </a:rPr>
              <a:t>capture systems engineering work </a:t>
            </a:r>
            <a:r>
              <a:rPr lang="en-US" dirty="0" smtClean="0"/>
              <a:t>products</a:t>
            </a:r>
            <a:endParaRPr lang="tr-TR" dirty="0"/>
          </a:p>
          <a:p>
            <a:pPr lvl="1">
              <a:buFont typeface="Wingdings" panose="05000000000000000000" pitchFamily="2" charset="2"/>
              <a:buChar char="v"/>
            </a:pPr>
            <a:r>
              <a:rPr lang="tr-TR" dirty="0" smtClean="0"/>
              <a:t>But </a:t>
            </a:r>
            <a:r>
              <a:rPr lang="en-US" dirty="0" smtClean="0"/>
              <a:t>the adoption is uneven across industry sectors and within organizations. </a:t>
            </a:r>
            <a:endParaRPr lang="tr-TR" dirty="0" smtClean="0"/>
          </a:p>
          <a:p>
            <a:pPr>
              <a:buFont typeface="Wingdings" panose="05000000000000000000" pitchFamily="2" charset="2"/>
              <a:buChar char="q"/>
            </a:pPr>
            <a:r>
              <a:rPr lang="tr-TR" dirty="0"/>
              <a:t>O</a:t>
            </a:r>
            <a:r>
              <a:rPr lang="en-US" dirty="0" smtClean="0"/>
              <a:t>ne-off simulations are </a:t>
            </a:r>
            <a:r>
              <a:rPr lang="en-US" dirty="0" err="1" smtClean="0"/>
              <a:t>customly</a:t>
            </a:r>
            <a:r>
              <a:rPr lang="en-US" dirty="0" smtClean="0"/>
              <a:t> used for each project</a:t>
            </a:r>
            <a:endParaRPr lang="tr-TR" dirty="0" smtClean="0"/>
          </a:p>
          <a:p>
            <a:pPr marL="0" indent="0">
              <a:buNone/>
            </a:pPr>
            <a:r>
              <a:rPr lang="tr-TR" dirty="0" err="1"/>
              <a:t>a</a:t>
            </a:r>
            <a:r>
              <a:rPr lang="tr-TR" dirty="0" err="1" smtClean="0"/>
              <a:t>nd</a:t>
            </a:r>
            <a:endParaRPr lang="tr-TR" dirty="0" smtClean="0"/>
          </a:p>
          <a:p>
            <a:pPr>
              <a:buFont typeface="Wingdings" panose="05000000000000000000" pitchFamily="2" charset="2"/>
              <a:buChar char="q"/>
            </a:pPr>
            <a:r>
              <a:rPr lang="tr-TR" dirty="0"/>
              <a:t>T</a:t>
            </a:r>
            <a:r>
              <a:rPr lang="en-US" dirty="0" smtClean="0"/>
              <a:t>here is still limited reuse of models especially during critical early phases of systems architecting and design validation.</a:t>
            </a:r>
            <a:endParaRPr lang="tr-TR" dirty="0"/>
          </a:p>
        </p:txBody>
      </p:sp>
    </p:spTree>
    <p:extLst>
      <p:ext uri="{BB962C8B-B14F-4D97-AF65-F5344CB8AC3E}">
        <p14:creationId xmlns:p14="http://schemas.microsoft.com/office/powerpoint/2010/main" val="216293334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1124</TotalTime>
  <Words>502</Words>
  <Application>Microsoft Office PowerPoint</Application>
  <PresentationFormat>Geniş ekran</PresentationFormat>
  <Paragraphs>43</Paragraphs>
  <Slides>12</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12</vt:i4>
      </vt:variant>
    </vt:vector>
  </HeadingPairs>
  <TitlesOfParts>
    <vt:vector size="17" baseType="lpstr">
      <vt:lpstr>Arial</vt:lpstr>
      <vt:lpstr>Calibri</vt:lpstr>
      <vt:lpstr>Calibri Light</vt:lpstr>
      <vt:lpstr>Wingdings</vt:lpstr>
      <vt:lpstr>Office Teması</vt:lpstr>
      <vt:lpstr>Yazılım Testi ve Proje Yönetimi </vt:lpstr>
      <vt:lpstr>The United Nations Sustainable Development Goals (SDGs)</vt:lpstr>
      <vt:lpstr>Global Megatrends Shape the Systems of the Future </vt:lpstr>
      <vt:lpstr>Megatrends expected to influence systems engineering through 2035.</vt:lpstr>
      <vt:lpstr>Society 5.0 : Human Centered Society </vt:lpstr>
      <vt:lpstr>Society 5.0 Balances Economic Development and Solves Social Issues</vt:lpstr>
      <vt:lpstr>Industry 4.0 </vt:lpstr>
      <vt:lpstr>Model-Based Practices  The Future of Systems Engineering Is Predominantly Model-Based</vt:lpstr>
      <vt:lpstr>Current Model Based Systems Engineering</vt:lpstr>
      <vt:lpstr>Model Based Systems Engineering in the   Future </vt:lpstr>
      <vt:lpstr>Impacts of The Digital Transformation  The Importance of Robust and Agile Design Process</vt:lpstr>
      <vt:lpstr>Impacts of AI on Systems Engineering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Yazılım Testi ve Proje Yönetimi </dc:title>
  <dc:creator>Zeynep ALTAN</dc:creator>
  <cp:lastModifiedBy>Zeynep ALTAN</cp:lastModifiedBy>
  <cp:revision>25</cp:revision>
  <dcterms:created xsi:type="dcterms:W3CDTF">2024-02-25T15:11:15Z</dcterms:created>
  <dcterms:modified xsi:type="dcterms:W3CDTF">2024-02-29T08:16:50Z</dcterms:modified>
</cp:coreProperties>
</file>