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6333-637A-4993-8474-0FEB6BC182F5}" type="datetimeFigureOut">
              <a:rPr lang="tr-TR" smtClean="0"/>
              <a:t>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5B63-AA17-4AD9-891B-D1A0A2C6B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01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6333-637A-4993-8474-0FEB6BC182F5}" type="datetimeFigureOut">
              <a:rPr lang="tr-TR" smtClean="0"/>
              <a:t>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5B63-AA17-4AD9-891B-D1A0A2C6B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90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6333-637A-4993-8474-0FEB6BC182F5}" type="datetimeFigureOut">
              <a:rPr lang="tr-TR" smtClean="0"/>
              <a:t>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5B63-AA17-4AD9-891B-D1A0A2C6B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51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6333-637A-4993-8474-0FEB6BC182F5}" type="datetimeFigureOut">
              <a:rPr lang="tr-TR" smtClean="0"/>
              <a:t>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5B63-AA17-4AD9-891B-D1A0A2C6B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48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6333-637A-4993-8474-0FEB6BC182F5}" type="datetimeFigureOut">
              <a:rPr lang="tr-TR" smtClean="0"/>
              <a:t>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5B63-AA17-4AD9-891B-D1A0A2C6B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69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6333-637A-4993-8474-0FEB6BC182F5}" type="datetimeFigureOut">
              <a:rPr lang="tr-TR" smtClean="0"/>
              <a:t>3.03.2022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5B63-AA17-4AD9-891B-D1A0A2C6B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88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6333-637A-4993-8474-0FEB6BC182F5}" type="datetimeFigureOut">
              <a:rPr lang="tr-TR" smtClean="0"/>
              <a:t>3.03.2022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5B63-AA17-4AD9-891B-D1A0A2C6B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15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6333-637A-4993-8474-0FEB6BC182F5}" type="datetimeFigureOut">
              <a:rPr lang="tr-TR" smtClean="0"/>
              <a:t>3.03.2022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5B63-AA17-4AD9-891B-D1A0A2C6B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27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6333-637A-4993-8474-0FEB6BC182F5}" type="datetimeFigureOut">
              <a:rPr lang="tr-TR" smtClean="0"/>
              <a:t>3.03.2022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5B63-AA17-4AD9-891B-D1A0A2C6B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09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6333-637A-4993-8474-0FEB6BC182F5}" type="datetimeFigureOut">
              <a:rPr lang="tr-TR" smtClean="0"/>
              <a:t>3.03.2022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5B63-AA17-4AD9-891B-D1A0A2C6B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60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6333-637A-4993-8474-0FEB6BC182F5}" type="datetimeFigureOut">
              <a:rPr lang="tr-TR" smtClean="0"/>
              <a:t>3.03.2022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75B63-AA17-4AD9-891B-D1A0A2C6B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90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56333-637A-4993-8474-0FEB6BC182F5}" type="datetimeFigureOut">
              <a:rPr lang="tr-TR" smtClean="0"/>
              <a:t>3.03.2022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75B63-AA17-4AD9-891B-D1A0A2C6B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As-a-</a:t>
            </a:r>
            <a:r>
              <a:rPr lang="en-US" dirty="0" err="1" smtClean="0">
                <a:solidFill>
                  <a:srgbClr val="FF0000"/>
                </a:solidFill>
              </a:rPr>
              <a:t>servic</a:t>
            </a:r>
            <a:r>
              <a:rPr lang="tr-TR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&amp;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cloud computing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29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redhat.com/cms/managed-files/iaas-paas-saas-diagram5.1-1638x104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1" y="868218"/>
            <a:ext cx="9411854" cy="563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44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7903" y="86451"/>
            <a:ext cx="10515600" cy="1325563"/>
          </a:xfrm>
        </p:spPr>
        <p:txBody>
          <a:bodyPr/>
          <a:lstStyle/>
          <a:p>
            <a:pPr algn="ctr"/>
            <a:r>
              <a:rPr lang="tr-TR" dirty="0" err="1" smtClean="0">
                <a:solidFill>
                  <a:srgbClr val="FF0000"/>
                </a:solidFill>
              </a:rPr>
              <a:t>Infrastructure</a:t>
            </a:r>
            <a:r>
              <a:rPr lang="tr-TR" dirty="0" smtClean="0">
                <a:solidFill>
                  <a:srgbClr val="FF0000"/>
                </a:solidFill>
              </a:rPr>
              <a:t>-as-a-service  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IaaS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12014"/>
            <a:ext cx="10515600" cy="5445985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8600" dirty="0" smtClean="0"/>
              <a:t>Üçüncü </a:t>
            </a:r>
            <a:r>
              <a:rPr lang="tr-TR" sz="8600" dirty="0" smtClean="0"/>
              <a:t>  taraf*  </a:t>
            </a:r>
            <a:r>
              <a:rPr lang="tr-TR" sz="8600" dirty="0" smtClean="0"/>
              <a:t>(</a:t>
            </a:r>
            <a:r>
              <a:rPr lang="tr-TR" sz="8600" dirty="0" err="1" smtClean="0"/>
              <a:t>third</a:t>
            </a:r>
            <a:r>
              <a:rPr lang="tr-TR" sz="8600" dirty="0" smtClean="0"/>
              <a:t> </a:t>
            </a:r>
            <a:r>
              <a:rPr lang="tr-TR" sz="8600" dirty="0" smtClean="0"/>
              <a:t>-</a:t>
            </a:r>
            <a:r>
              <a:rPr lang="tr-TR" sz="8600" dirty="0" err="1" smtClean="0"/>
              <a:t>party</a:t>
            </a:r>
            <a:r>
              <a:rPr lang="tr-TR" sz="8600" dirty="0" smtClean="0"/>
              <a:t>) depolama ve sanallaştırma </a:t>
            </a:r>
            <a:r>
              <a:rPr lang="tr-TR" sz="8600" dirty="0" smtClean="0"/>
              <a:t>altyapı </a:t>
            </a:r>
            <a:r>
              <a:rPr lang="tr-TR" sz="8600" dirty="0"/>
              <a:t>hizmetlerinin internet üzerinden </a:t>
            </a:r>
            <a:r>
              <a:rPr lang="tr-TR" sz="8600" dirty="0" smtClean="0"/>
              <a:t>bir </a:t>
            </a:r>
            <a:r>
              <a:rPr lang="tr-TR" sz="8600" dirty="0" smtClean="0"/>
              <a:t>bulut aracılığıyla </a:t>
            </a:r>
            <a:r>
              <a:rPr lang="tr-TR" sz="8600" dirty="0"/>
              <a:t>ihtiyaç kadar sağlanması </a:t>
            </a:r>
            <a:r>
              <a:rPr lang="tr-TR" sz="8600" dirty="0" smtClean="0"/>
              <a:t>ve  </a:t>
            </a:r>
            <a:r>
              <a:rPr lang="tr-TR" sz="8600" dirty="0" smtClean="0"/>
              <a:t>hizmetten kullandıkça </a:t>
            </a:r>
            <a:r>
              <a:rPr lang="tr-TR" sz="8600" dirty="0" smtClean="0"/>
              <a:t>ödeme yapılmasıdır.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8600" dirty="0" smtClean="0"/>
              <a:t>AWS, </a:t>
            </a:r>
            <a:r>
              <a:rPr lang="tr-TR" sz="8600" dirty="0" smtClean="0"/>
              <a:t>Microsoft </a:t>
            </a:r>
            <a:r>
              <a:rPr lang="tr-TR" sz="8600" dirty="0" err="1" smtClean="0"/>
              <a:t>Azure</a:t>
            </a:r>
            <a:r>
              <a:rPr lang="tr-TR" sz="8600" dirty="0" smtClean="0"/>
              <a:t> ve Google </a:t>
            </a:r>
            <a:r>
              <a:rPr lang="tr-TR" sz="8600" dirty="0" err="1" smtClean="0"/>
              <a:t>Cloud</a:t>
            </a:r>
            <a:r>
              <a:rPr lang="tr-TR" sz="8600" dirty="0" smtClean="0"/>
              <a:t> gibi genel bulut sağlayıcıları </a:t>
            </a:r>
            <a:r>
              <a:rPr lang="tr-TR" sz="8600" dirty="0" err="1" smtClean="0"/>
              <a:t>IaaS</a:t>
            </a:r>
            <a:r>
              <a:rPr lang="tr-TR" sz="8600" dirty="0" smtClean="0"/>
              <a:t> örnekleridir.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8600" dirty="0" smtClean="0"/>
              <a:t>Avantajları 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8600" dirty="0" smtClean="0"/>
              <a:t>Dezavantajları</a:t>
            </a:r>
            <a:r>
              <a:rPr lang="tr-TR" sz="8600" dirty="0" smtClean="0"/>
              <a:t>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q"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sz="5000" dirty="0" smtClean="0"/>
          </a:p>
          <a:p>
            <a:pPr marL="0" indent="0">
              <a:buNone/>
            </a:pPr>
            <a:endParaRPr lang="tr-TR" sz="5000" dirty="0"/>
          </a:p>
          <a:p>
            <a:pPr marL="0" indent="0">
              <a:buNone/>
            </a:pPr>
            <a:r>
              <a:rPr lang="tr-TR" sz="5000" dirty="0" smtClean="0"/>
              <a:t>* </a:t>
            </a:r>
            <a:r>
              <a:rPr lang="tr-TR" sz="6200" dirty="0" smtClean="0"/>
              <a:t>Örneğin üçüncü </a:t>
            </a:r>
            <a:r>
              <a:rPr lang="tr-TR" sz="6200" dirty="0"/>
              <a:t>taraf </a:t>
            </a:r>
            <a:r>
              <a:rPr lang="tr-TR" sz="6200" dirty="0" smtClean="0"/>
              <a:t> bir yazılım </a:t>
            </a:r>
            <a:r>
              <a:rPr lang="tr-TR" sz="6200" dirty="0"/>
              <a:t>bileşeni, </a:t>
            </a:r>
            <a:r>
              <a:rPr lang="tr-TR" sz="6200" dirty="0" smtClean="0"/>
              <a:t>platformun geliştirildiği orijinal satıcıdan </a:t>
            </a:r>
            <a:r>
              <a:rPr lang="tr-TR" sz="6200" dirty="0"/>
              <a:t>başka bir kuruluş tarafından </a:t>
            </a:r>
            <a:r>
              <a:rPr lang="tr-TR" sz="6200" dirty="0" smtClean="0"/>
              <a:t>dağıtılmak </a:t>
            </a:r>
            <a:r>
              <a:rPr lang="tr-TR" sz="6200" dirty="0"/>
              <a:t>veya </a:t>
            </a:r>
            <a:r>
              <a:rPr lang="tr-TR" sz="6200" dirty="0" smtClean="0"/>
              <a:t>satılmak </a:t>
            </a:r>
            <a:r>
              <a:rPr lang="tr-TR" sz="6200" dirty="0"/>
              <a:t>üzere </a:t>
            </a:r>
            <a:r>
              <a:rPr lang="tr-TR" sz="6200" dirty="0" smtClean="0"/>
              <a:t>geliştirilen yeniden </a:t>
            </a:r>
            <a:r>
              <a:rPr lang="tr-TR" sz="6200" dirty="0"/>
              <a:t>kullanılabilir bir yazılım bileşenidir.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728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Platform-as-a-service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PaaS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032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Bir </a:t>
            </a:r>
            <a:r>
              <a:rPr lang="tr-TR" dirty="0" smtClean="0"/>
              <a:t>servis sağlayıcının </a:t>
            </a:r>
            <a:r>
              <a:rPr lang="tr-TR" dirty="0" smtClean="0"/>
              <a:t>kendi altyapısı üzerinde donanım ve yazılımı </a:t>
            </a:r>
            <a:r>
              <a:rPr lang="tr-TR" dirty="0" smtClean="0"/>
              <a:t>barındırmasıdır.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 </a:t>
            </a:r>
            <a:r>
              <a:rPr lang="tr-TR" dirty="0"/>
              <a:t>B</a:t>
            </a:r>
            <a:r>
              <a:rPr lang="tr-TR" dirty="0" smtClean="0"/>
              <a:t>u platformun </a:t>
            </a:r>
            <a:r>
              <a:rPr lang="tr-TR" dirty="0" smtClean="0"/>
              <a:t>bir internet bağlantısı üzerinden entegre bir </a:t>
            </a:r>
            <a:r>
              <a:rPr lang="tr-TR" dirty="0" smtClean="0"/>
              <a:t>çözüm</a:t>
            </a:r>
            <a:r>
              <a:rPr lang="tr-TR" dirty="0"/>
              <a:t> </a:t>
            </a:r>
            <a:r>
              <a:rPr lang="tr-TR" dirty="0" smtClean="0"/>
              <a:t> veya </a:t>
            </a:r>
            <a:r>
              <a:rPr lang="tr-TR" dirty="0" smtClean="0"/>
              <a:t>hizmet olarak kullanıcıya </a:t>
            </a:r>
            <a:r>
              <a:rPr lang="tr-TR" dirty="0" smtClean="0"/>
              <a:t>sunulduğu </a:t>
            </a:r>
            <a:r>
              <a:rPr lang="tr-TR" dirty="0" smtClean="0"/>
              <a:t>yerdir.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Geliştirilen ürünün </a:t>
            </a:r>
            <a:r>
              <a:rPr lang="tr-TR" dirty="0" smtClean="0"/>
              <a:t>farklı geliştirme süreçleri  </a:t>
            </a:r>
            <a:r>
              <a:rPr lang="tr-TR" dirty="0" smtClean="0"/>
              <a:t>ile </a:t>
            </a:r>
            <a:r>
              <a:rPr lang="tr-TR" dirty="0" smtClean="0"/>
              <a:t>ilişkilendirilmek </a:t>
            </a:r>
            <a:r>
              <a:rPr lang="tr-TR" dirty="0" smtClean="0"/>
              <a:t>üzere  altyapının  veya platformun oluşturulmasına  ve sürdürülmesine gerek yoktur.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Sadece uygulama geliştirilir, çalıştırılır  ve yönetilir.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 </a:t>
            </a:r>
            <a:r>
              <a:rPr lang="tr-TR" dirty="0"/>
              <a:t>Y</a:t>
            </a:r>
            <a:r>
              <a:rPr lang="tr-TR" dirty="0" smtClean="0"/>
              <a:t>azılım güncellemelerine  veya donanım bakımına gerek yoktur. </a:t>
            </a:r>
            <a:endParaRPr lang="tr-TR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Geliştirici</a:t>
            </a:r>
            <a:r>
              <a:rPr lang="tr-TR" dirty="0" smtClean="0"/>
              <a:t>, uygulamasını  oluştururken yerleşik  (</a:t>
            </a:r>
            <a:r>
              <a:rPr lang="tr-TR" dirty="0" err="1" smtClean="0"/>
              <a:t>built</a:t>
            </a:r>
            <a:r>
              <a:rPr lang="tr-TR" dirty="0" smtClean="0"/>
              <a:t>- in) yazılım bileşenlerini kullanabilir.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</a:t>
            </a:r>
            <a:r>
              <a:rPr lang="tr-TR" dirty="0" err="1" smtClean="0"/>
              <a:t>PaaS</a:t>
            </a:r>
            <a:r>
              <a:rPr lang="tr-TR" dirty="0" smtClean="0"/>
              <a:t> örnekleri:    SAP </a:t>
            </a:r>
            <a:r>
              <a:rPr lang="tr-TR" dirty="0" err="1" smtClean="0"/>
              <a:t>Cloud</a:t>
            </a:r>
            <a:r>
              <a:rPr lang="tr-TR" dirty="0" smtClean="0"/>
              <a:t>, Microsoft </a:t>
            </a:r>
            <a:r>
              <a:rPr lang="tr-TR" dirty="0" err="1" smtClean="0"/>
              <a:t>Azure</a:t>
            </a:r>
            <a:r>
              <a:rPr lang="tr-TR" dirty="0"/>
              <a:t> </a:t>
            </a:r>
            <a:r>
              <a:rPr lang="tr-TR" dirty="0" smtClean="0"/>
              <a:t>, AWZ </a:t>
            </a:r>
            <a:r>
              <a:rPr lang="tr-TR" dirty="0" err="1" smtClean="0"/>
              <a:t>Lambda</a:t>
            </a:r>
            <a:r>
              <a:rPr lang="tr-TR" dirty="0" smtClean="0"/>
              <a:t>, </a:t>
            </a:r>
            <a:r>
              <a:rPr lang="tr-TR" dirty="0" err="1" smtClean="0"/>
              <a:t>Heroko</a:t>
            </a:r>
            <a:r>
              <a:rPr 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623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Software-as-a-service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SaaS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3271" y="1451157"/>
            <a:ext cx="11005457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B</a:t>
            </a:r>
            <a:r>
              <a:rPr lang="tr-TR" dirty="0" smtClean="0"/>
              <a:t>ir web tarayıcısı aracılığıyla bir </a:t>
            </a:r>
            <a:r>
              <a:rPr lang="tr-TR" dirty="0" smtClean="0"/>
              <a:t>servis sağlayıcı </a:t>
            </a:r>
            <a:r>
              <a:rPr lang="tr-TR" dirty="0" smtClean="0"/>
              <a:t>tarafından yönetilen bir uygulamanın </a:t>
            </a:r>
            <a:r>
              <a:rPr lang="tr-TR" dirty="0" smtClean="0"/>
              <a:t>tamamının sunulduğu  </a:t>
            </a:r>
            <a:r>
              <a:rPr lang="tr-TR" dirty="0" smtClean="0"/>
              <a:t>en kapsamlı bulut bilişim hizmetleridir.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/>
              <a:t>Y</a:t>
            </a:r>
            <a:r>
              <a:rPr lang="tr-TR" dirty="0" smtClean="0"/>
              <a:t>azılım yükleme ve </a:t>
            </a:r>
            <a:r>
              <a:rPr lang="tr-TR" dirty="0" smtClean="0"/>
              <a:t>güncellemeleri  için personel  gerektirmez.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Yeterli bant genişliğine sahip olmayan küçük işletmeler için uygundur.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azla özelleştirme gerektirmeyen ya da </a:t>
            </a:r>
            <a:r>
              <a:rPr lang="tr-TR" dirty="0" smtClean="0"/>
              <a:t> belli bir süre için kullanılacak </a:t>
            </a:r>
            <a:r>
              <a:rPr lang="tr-TR" dirty="0" smtClean="0"/>
              <a:t>uygulamalar için uygundur.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SAAS örnekleri:  Outlook veya </a:t>
            </a:r>
            <a:r>
              <a:rPr lang="tr-TR" dirty="0" err="1" smtClean="0"/>
              <a:t>Gmail</a:t>
            </a:r>
            <a:r>
              <a:rPr lang="tr-TR" dirty="0" smtClean="0"/>
              <a:t>, </a:t>
            </a:r>
            <a:r>
              <a:rPr lang="tr-TR" dirty="0" err="1" smtClean="0"/>
              <a:t>Dropbox</a:t>
            </a:r>
            <a:r>
              <a:rPr lang="tr-TR" dirty="0" smtClean="0"/>
              <a:t>, Facebook, </a:t>
            </a:r>
            <a:r>
              <a:rPr lang="tr-TR" dirty="0" err="1" smtClean="0"/>
              <a:t>Zoom</a:t>
            </a:r>
            <a:r>
              <a:rPr lang="tr-TR" dirty="0" smtClean="0"/>
              <a:t>, </a:t>
            </a:r>
            <a:r>
              <a:rPr lang="tr-TR" dirty="0" err="1" smtClean="0"/>
              <a:t>MongoDB</a:t>
            </a:r>
            <a:endParaRPr lang="tr-T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Özetle: yazılım abonelik ile lisanslanır ve merkezi olarak barındırılır.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sz="2800" dirty="0" smtClean="0"/>
              <a:t>«İsteğe </a:t>
            </a:r>
            <a:r>
              <a:rPr lang="tr-TR" sz="2800" dirty="0" smtClean="0"/>
              <a:t>bağlı yazılım" ve Web tabanlı/</a:t>
            </a:r>
            <a:r>
              <a:rPr lang="tr-TR" sz="2800" dirty="0" err="1" smtClean="0"/>
              <a:t>Web'de</a:t>
            </a:r>
            <a:r>
              <a:rPr lang="tr-TR" sz="2800" dirty="0" smtClean="0"/>
              <a:t> barındırılan yazılım olarak da bilinir.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3349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aaS, PaaS and IaaS explained in one graphic | by David Ng | Oursky Te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818" y="212437"/>
            <a:ext cx="7564581" cy="611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109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259</Words>
  <Application>Microsoft Office PowerPoint</Application>
  <PresentationFormat>Geniş ekran</PresentationFormat>
  <Paragraphs>31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Teması</vt:lpstr>
      <vt:lpstr>As-a-service &amp;  cloud computing</vt:lpstr>
      <vt:lpstr>PowerPoint Sunusu</vt:lpstr>
      <vt:lpstr>Infrastructure-as-a-service     IaaS</vt:lpstr>
      <vt:lpstr>Platform-as-a-service  PaaS </vt:lpstr>
      <vt:lpstr>Software-as-a-service  SaaS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Zeynep ALTAN</cp:lastModifiedBy>
  <cp:revision>12</cp:revision>
  <dcterms:created xsi:type="dcterms:W3CDTF">2022-03-01T06:22:35Z</dcterms:created>
  <dcterms:modified xsi:type="dcterms:W3CDTF">2022-03-03T16:06:55Z</dcterms:modified>
</cp:coreProperties>
</file>